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78" r:id="rId4"/>
    <p:sldId id="271" r:id="rId5"/>
    <p:sldId id="258" r:id="rId6"/>
    <p:sldId id="259" r:id="rId7"/>
    <p:sldId id="277" r:id="rId8"/>
    <p:sldId id="260" r:id="rId9"/>
    <p:sldId id="279" r:id="rId10"/>
    <p:sldId id="261" r:id="rId11"/>
    <p:sldId id="262" r:id="rId12"/>
    <p:sldId id="263" r:id="rId13"/>
    <p:sldId id="267" r:id="rId14"/>
    <p:sldId id="272" r:id="rId15"/>
    <p:sldId id="264" r:id="rId16"/>
    <p:sldId id="265" r:id="rId17"/>
    <p:sldId id="266" r:id="rId18"/>
    <p:sldId id="268" r:id="rId19"/>
    <p:sldId id="269" r:id="rId20"/>
    <p:sldId id="273" r:id="rId21"/>
    <p:sldId id="276" r:id="rId22"/>
    <p:sldId id="275" r:id="rId2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1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37F2F-6448-4D5C-B703-797D16C858C2}" type="datetimeFigureOut">
              <a:rPr lang="fi-FI" smtClean="0"/>
              <a:pPr/>
              <a:t>27.9.2017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CFBEE-3422-4E43-8765-239C98E407EC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6ACD9DF-1DF1-48F6-BFB0-A9AE8477B2AD}" type="datetime1">
              <a:rPr lang="fi-FI" smtClean="0"/>
              <a:pPr/>
              <a:t>27.9.2017</a:t>
            </a:fld>
            <a:endParaRPr lang="fi-F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0AF7D6C-D28C-431F-B1E9-A0CE302F871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B55C2-7E69-4D4F-B714-42B2A4554B06}" type="datetime1">
              <a:rPr lang="fi-FI" smtClean="0"/>
              <a:pPr/>
              <a:t>27.9.2017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F7D6C-D28C-431F-B1E9-A0CE302F871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B6863D-7C9F-49AC-9C1C-4784D4213EFC}" type="datetime1">
              <a:rPr lang="fi-FI" smtClean="0"/>
              <a:pPr/>
              <a:t>27.9.2017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F7D6C-D28C-431F-B1E9-A0CE302F871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92C44F-32AF-4C6A-A587-604F8E9C1B9B}" type="datetime1">
              <a:rPr lang="fi-FI" smtClean="0"/>
              <a:pPr/>
              <a:t>27.9.2017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F7D6C-D28C-431F-B1E9-A0CE302F871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EEA205-C7AC-41E9-813C-ACEE0F65B18F}" type="datetime1">
              <a:rPr lang="fi-FI" smtClean="0"/>
              <a:pPr/>
              <a:t>27.9.2017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F7D6C-D28C-431F-B1E9-A0CE302F871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9C341A-18D2-401E-B6B1-23CBAB058210}" type="datetime1">
              <a:rPr lang="fi-FI" smtClean="0"/>
              <a:pPr/>
              <a:t>27.9.2017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F7D6C-D28C-431F-B1E9-A0CE302F871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75B68E-303C-4DE3-844D-4D8B4C7C3A47}" type="datetime1">
              <a:rPr lang="fi-FI" smtClean="0"/>
              <a:pPr/>
              <a:t>27.9.2017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F7D6C-D28C-431F-B1E9-A0CE302F871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B50824-CE1E-4C8A-8652-63E22B8139A2}" type="datetime1">
              <a:rPr lang="fi-FI" smtClean="0"/>
              <a:pPr/>
              <a:t>27.9.2017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F7D6C-D28C-431F-B1E9-A0CE302F871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A5A20-B68A-4C4F-9BAA-F16863EBA972}" type="datetime1">
              <a:rPr lang="fi-FI" smtClean="0"/>
              <a:pPr/>
              <a:t>27.9.2017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F7D6C-D28C-431F-B1E9-A0CE302F871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65D667F-8B36-4CDC-B6BE-4E4A945EFE27}" type="datetime1">
              <a:rPr lang="fi-FI" smtClean="0"/>
              <a:pPr/>
              <a:t>27.9.2017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F7D6C-D28C-431F-B1E9-A0CE302F871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4F83B3-0BD6-49F8-9585-995DCFFC5692}" type="datetime1">
              <a:rPr lang="fi-FI" smtClean="0"/>
              <a:pPr/>
              <a:t>27.9.2017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0AF7D6C-D28C-431F-B1E9-A0CE302F871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2367662-D474-41EA-A872-10C7A5AF5110}" type="datetime1">
              <a:rPr lang="fi-FI" smtClean="0"/>
              <a:pPr/>
              <a:t>27.9.2017</a:t>
            </a:fld>
            <a:endParaRPr lang="fi-F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0AF7D6C-D28C-431F-B1E9-A0CE302F8714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cache.fi/" TargetMode="External"/><Relationship Id="rId2" Type="http://schemas.openxmlformats.org/officeDocument/2006/relationships/hyperlink" Target="http://www.geocaching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ivenalla.fi/" TargetMode="External"/><Relationship Id="rId5" Type="http://schemas.openxmlformats.org/officeDocument/2006/relationships/hyperlink" Target="http://personal.inet.fi/hima/pekkar" TargetMode="External"/><Relationship Id="rId4" Type="http://schemas.openxmlformats.org/officeDocument/2006/relationships/hyperlink" Target="https://fi.wikipedia.org/wiki/Geok&#228;tk&#246;ily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ocaching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Geokätköily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61759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i-FI" dirty="0" smtClean="0"/>
              <a:t>Huikka78 - Marko </a:t>
            </a:r>
            <a:r>
              <a:rPr lang="fi-FI" dirty="0" err="1" smtClean="0"/>
              <a:t>Huikuri</a:t>
            </a:r>
            <a:r>
              <a:rPr lang="fi-FI" dirty="0" smtClean="0"/>
              <a:t>, 2007</a:t>
            </a:r>
          </a:p>
          <a:p>
            <a:pPr algn="l"/>
            <a:endParaRPr lang="fi-FI" dirty="0" smtClean="0"/>
          </a:p>
          <a:p>
            <a:pPr algn="l"/>
            <a:r>
              <a:rPr lang="fi-FI" dirty="0" smtClean="0"/>
              <a:t>Muokannut : </a:t>
            </a:r>
            <a:r>
              <a:rPr lang="fi-FI" dirty="0" err="1" smtClean="0"/>
              <a:t>karmanut</a:t>
            </a:r>
            <a:r>
              <a:rPr lang="fi-FI" dirty="0" smtClean="0"/>
              <a:t> - Anita Nuutinen 24.9.2017</a:t>
            </a:r>
            <a:endParaRPr lang="fi-FI" dirty="0"/>
          </a:p>
        </p:txBody>
      </p:sp>
      <p:pic>
        <p:nvPicPr>
          <p:cNvPr id="4" name="Picture 3" descr="Geocaching-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3643318" cy="364331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/>
          </a:bodyPr>
          <a:lstStyle/>
          <a:p>
            <a:r>
              <a:rPr lang="fi-FI" dirty="0" smtClean="0"/>
              <a:t>Micro - Mikro</a:t>
            </a:r>
          </a:p>
          <a:p>
            <a:pPr lvl="2"/>
            <a:r>
              <a:rPr lang="fi-FI" dirty="0" smtClean="0"/>
              <a:t>Tyypillisesti filmirullan kotelo tai pieni lääkepurkki</a:t>
            </a:r>
          </a:p>
          <a:p>
            <a:pPr lvl="2"/>
            <a:r>
              <a:rPr lang="fi-FI" dirty="0" smtClean="0"/>
              <a:t>Myös </a:t>
            </a:r>
            <a:r>
              <a:rPr lang="fi-FI" dirty="0" err="1" smtClean="0"/>
              <a:t>nano</a:t>
            </a:r>
            <a:r>
              <a:rPr lang="fi-FI" dirty="0" smtClean="0"/>
              <a:t>, alle 0,5-1 cm läpimittainen</a:t>
            </a:r>
          </a:p>
          <a:p>
            <a:r>
              <a:rPr lang="fi-FI" dirty="0" smtClean="0"/>
              <a:t>Small - Pieni</a:t>
            </a:r>
          </a:p>
          <a:p>
            <a:pPr lvl="2"/>
            <a:r>
              <a:rPr lang="fi-FI" dirty="0" smtClean="0"/>
              <a:t>Pieni pakasterasia tms.</a:t>
            </a:r>
          </a:p>
          <a:p>
            <a:r>
              <a:rPr lang="fi-FI" dirty="0" err="1" smtClean="0"/>
              <a:t>Regular</a:t>
            </a:r>
            <a:r>
              <a:rPr lang="fi-FI" dirty="0" smtClean="0"/>
              <a:t> - Keskikokoinen</a:t>
            </a:r>
          </a:p>
          <a:p>
            <a:pPr lvl="2"/>
            <a:r>
              <a:rPr lang="fi-FI" dirty="0" smtClean="0"/>
              <a:t>Noin litran kokoinen tai sitä isompi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fi-FI" sz="2700" dirty="0" err="1" smtClean="0"/>
              <a:t>Large-</a:t>
            </a:r>
            <a:r>
              <a:rPr lang="fi-FI" sz="2700" dirty="0" smtClean="0"/>
              <a:t> Suuri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fi-FI" sz="2300" dirty="0" smtClean="0"/>
              <a:t>Iso laatikko, n. 5 litran kokoinen tai suurempi</a:t>
            </a:r>
            <a:endParaRPr lang="fi-FI" dirty="0" smtClean="0"/>
          </a:p>
          <a:p>
            <a:r>
              <a:rPr lang="fi-FI" dirty="0" err="1" smtClean="0"/>
              <a:t>Other</a:t>
            </a:r>
            <a:r>
              <a:rPr lang="fi-FI" dirty="0" smtClean="0"/>
              <a:t> – Muu</a:t>
            </a:r>
          </a:p>
          <a:p>
            <a:pPr lvl="2"/>
            <a:r>
              <a:rPr lang="fi-FI" dirty="0" err="1" smtClean="0"/>
              <a:t>Pussukka</a:t>
            </a:r>
            <a:r>
              <a:rPr lang="fi-FI" dirty="0" smtClean="0"/>
              <a:t>, pitkä putki,  keinotekoinen muurahaispesä jne.</a:t>
            </a:r>
          </a:p>
          <a:p>
            <a:pPr lvl="1"/>
            <a:endParaRPr lang="fi-FI" dirty="0" smtClean="0"/>
          </a:p>
          <a:p>
            <a:endParaRPr lang="fi-FI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Kätköpurkkien koot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10</a:t>
            </a:fld>
            <a:endParaRPr lang="fi-FI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Vaikeusasteikko 1-5</a:t>
            </a:r>
          </a:p>
          <a:p>
            <a:pPr lvl="1"/>
            <a:r>
              <a:rPr lang="fi-FI" dirty="0" smtClean="0"/>
              <a:t>Kertoo kuinka vaikeassa piilossa kätkö on</a:t>
            </a:r>
          </a:p>
          <a:p>
            <a:pPr lvl="2"/>
            <a:r>
              <a:rPr lang="fi-FI" dirty="0" smtClean="0"/>
              <a:t>Esim. D = 1, kätkö saattaa olla täysin näkyvillä tai hyvin ilmeisessä paikassa. </a:t>
            </a:r>
          </a:p>
          <a:p>
            <a:pPr lvl="2"/>
            <a:endParaRPr lang="fi-FI" dirty="0" smtClean="0"/>
          </a:p>
          <a:p>
            <a:pPr lvl="2"/>
            <a:r>
              <a:rPr lang="fi-FI" dirty="0" smtClean="0"/>
              <a:t>Esim. D = 3, saatat joutua etsimään pitkäänkin, hyvin naamioitu tai paikassa, jossa sen ei arvaa olevan</a:t>
            </a:r>
          </a:p>
          <a:p>
            <a:pPr lvl="2"/>
            <a:endParaRPr lang="fi-FI" dirty="0" smtClean="0"/>
          </a:p>
          <a:p>
            <a:pPr lvl="2"/>
            <a:r>
              <a:rPr lang="fi-FI" dirty="0" smtClean="0"/>
              <a:t>Esim. D = 5, tarvitset apuvälineitä purkin esiin saamiseksi tai joudut käyttämään erityistä kekseliäisyyttä esim. mysteerin ratkaisemisessa</a:t>
            </a:r>
          </a:p>
          <a:p>
            <a:pPr lvl="2"/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Difficulty</a:t>
            </a:r>
            <a:r>
              <a:rPr lang="fi-FI" dirty="0" smtClean="0"/>
              <a:t> - Vaikeustasot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11</a:t>
            </a:fld>
            <a:endParaRPr lang="fi-FI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Terrain-asteikko 1-5</a:t>
            </a:r>
          </a:p>
          <a:p>
            <a:pPr lvl="1"/>
            <a:r>
              <a:rPr lang="fi-FI" dirty="0" smtClean="0"/>
              <a:t>Kertoo millaisessa maastossa kätkö on</a:t>
            </a:r>
          </a:p>
          <a:p>
            <a:pPr lvl="2"/>
            <a:r>
              <a:rPr lang="fi-FI" dirty="0" smtClean="0"/>
              <a:t>Esim. T = 1, kätkö on tasaisella, helposti saavutettavissa, pyörätuolista otettavissa</a:t>
            </a:r>
          </a:p>
          <a:p>
            <a:pPr lvl="2"/>
            <a:r>
              <a:rPr lang="fi-FI" dirty="0" smtClean="0"/>
              <a:t>Esim. T = 2, saattaa sisältää metsässä kulkua, jyrkkiä mäkiä, olla normaalia korkeammalla tai matalammalla</a:t>
            </a:r>
          </a:p>
          <a:p>
            <a:pPr lvl="2"/>
            <a:r>
              <a:rPr lang="fi-FI" dirty="0" smtClean="0"/>
              <a:t>Esim. T = 3, sisältää jo kiipeilyä puuhun/kallioilla, ryömimistä tms. haastavampaa liikkumista</a:t>
            </a:r>
          </a:p>
          <a:p>
            <a:pPr lvl="2"/>
            <a:r>
              <a:rPr lang="fi-FI" dirty="0" smtClean="0"/>
              <a:t>Esim. T = 4, vaatii jo normaalia suurempaa ketteryyttä/rohkeutta, esim. korkealla puussa</a:t>
            </a:r>
          </a:p>
          <a:p>
            <a:pPr lvl="2"/>
            <a:r>
              <a:rPr lang="fi-FI" dirty="0" smtClean="0"/>
              <a:t>Esim. T = 5, vaatii erikoisvarusteita, kuten kiipeilyvälineet, veneen , </a:t>
            </a:r>
            <a:r>
              <a:rPr lang="fi-FI" dirty="0" err="1" smtClean="0"/>
              <a:t>sulkellusvälineet</a:t>
            </a:r>
            <a:r>
              <a:rPr lang="fi-FI" dirty="0" smtClean="0"/>
              <a:t> tms.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Terrain arvo - Maastotasot 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12</a:t>
            </a:fld>
            <a:endParaRPr lang="fi-FI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Kätkötiedote</a:t>
            </a:r>
          </a:p>
          <a:p>
            <a:r>
              <a:rPr lang="fi-FI" dirty="0" smtClean="0"/>
              <a:t>Logikirja, kynä</a:t>
            </a:r>
          </a:p>
          <a:p>
            <a:pPr lvl="1"/>
            <a:r>
              <a:rPr lang="fi-FI" dirty="0" smtClean="0"/>
              <a:t>Kätkön löydyttyä kirjataan päivämäärä ja nimimerkki</a:t>
            </a:r>
          </a:p>
          <a:p>
            <a:r>
              <a:rPr lang="fi-FI" dirty="0" smtClean="0"/>
              <a:t>Vaihtotavarat (lähinnä lapsia varten)</a:t>
            </a:r>
          </a:p>
          <a:p>
            <a:pPr lvl="1"/>
            <a:r>
              <a:rPr lang="fi-FI" dirty="0" smtClean="0"/>
              <a:t>Voit ottaa jotain pientä ja jättää jotain pientä</a:t>
            </a:r>
          </a:p>
          <a:p>
            <a:r>
              <a:rPr lang="fi-FI" dirty="0" err="1" smtClean="0"/>
              <a:t>Travel</a:t>
            </a:r>
            <a:r>
              <a:rPr lang="fi-FI" dirty="0" smtClean="0"/>
              <a:t> Bugit  (TB) - Matkalaiset ja </a:t>
            </a:r>
            <a:r>
              <a:rPr lang="fi-FI" dirty="0" err="1" smtClean="0"/>
              <a:t>Geokolikot</a:t>
            </a:r>
            <a:endParaRPr lang="fi-FI" dirty="0" smtClean="0"/>
          </a:p>
          <a:p>
            <a:pPr lvl="1"/>
            <a:r>
              <a:rPr lang="fi-FI" dirty="0" smtClean="0"/>
              <a:t>Sisältävät jäljityskoodin, kirjataan nettisivulle, josta voi myös seurata matkalaisen reittiä itse</a:t>
            </a:r>
          </a:p>
          <a:p>
            <a:pPr lvl="1"/>
            <a:r>
              <a:rPr lang="fi-FI" dirty="0" smtClean="0"/>
              <a:t>Monilla tavoitteita, esim. kolikko haluaa kiertää vain metsäkätköillä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Purkkien sisältö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13</a:t>
            </a:fld>
            <a:endParaRPr lang="fi-FI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Sisältää kaiken oleellisen tiedon kätkön löytymiseksi</a:t>
            </a:r>
          </a:p>
          <a:p>
            <a:pPr lvl="1"/>
            <a:r>
              <a:rPr lang="fi-FI" dirty="0" smtClean="0"/>
              <a:t>Koordinaatit</a:t>
            </a:r>
          </a:p>
          <a:p>
            <a:pPr lvl="1"/>
            <a:r>
              <a:rPr lang="fi-FI" dirty="0" smtClean="0"/>
              <a:t>Kätkön tyyppi, vaikeustaso, maastoarvo, purkin koko </a:t>
            </a:r>
          </a:p>
          <a:p>
            <a:pPr lvl="1"/>
            <a:r>
              <a:rPr lang="fi-FI" dirty="0" smtClean="0"/>
              <a:t>Tietoa kohteesta, jota kätkö esittelee</a:t>
            </a:r>
          </a:p>
          <a:p>
            <a:pPr lvl="2"/>
            <a:r>
              <a:rPr lang="fi-FI" dirty="0" smtClean="0"/>
              <a:t>Käy monesti vaikka matkaoppaasta</a:t>
            </a:r>
          </a:p>
          <a:p>
            <a:pPr lvl="1"/>
            <a:r>
              <a:rPr lang="fi-FI" dirty="0" smtClean="0"/>
              <a:t>Joskus salatun vihjeen kätkentätavasta</a:t>
            </a:r>
          </a:p>
          <a:p>
            <a:pPr lvl="1"/>
            <a:r>
              <a:rPr lang="fi-FI" dirty="0" smtClean="0"/>
              <a:t>Muiden etsijöiden </a:t>
            </a:r>
            <a:r>
              <a:rPr lang="fi-FI" dirty="0" err="1" smtClean="0"/>
              <a:t>loggaukset</a:t>
            </a:r>
            <a:r>
              <a:rPr lang="fi-FI" dirty="0" smtClean="0"/>
              <a:t>, mahdolliset salaiset viestit seuraaville kävijöille</a:t>
            </a:r>
          </a:p>
          <a:p>
            <a:pPr lvl="1"/>
            <a:r>
              <a:rPr lang="fi-FI" dirty="0" smtClean="0"/>
              <a:t>Käynti kätköllä </a:t>
            </a:r>
            <a:r>
              <a:rPr lang="fi-FI" dirty="0" err="1" smtClean="0"/>
              <a:t>logataan</a:t>
            </a:r>
            <a:r>
              <a:rPr lang="fi-FI" dirty="0" smtClean="0"/>
              <a:t> myös </a:t>
            </a:r>
            <a:r>
              <a:rPr lang="fi-FI" dirty="0" err="1" smtClean="0"/>
              <a:t>geocaching.com-sivuston</a:t>
            </a:r>
            <a:r>
              <a:rPr lang="fi-FI" dirty="0" smtClean="0"/>
              <a:t> kätkökuvaukseen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Kätkökuvaus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14</a:t>
            </a:fld>
            <a:endParaRPr lang="fi-FI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Reipas mieli</a:t>
            </a:r>
          </a:p>
          <a:p>
            <a:r>
              <a:rPr lang="fi-FI" dirty="0" err="1" smtClean="0"/>
              <a:t>GPS-laite</a:t>
            </a:r>
            <a:r>
              <a:rPr lang="fi-FI" dirty="0" smtClean="0"/>
              <a:t> </a:t>
            </a:r>
            <a:r>
              <a:rPr lang="fi-FI" dirty="0" smtClean="0"/>
              <a:t>tai</a:t>
            </a:r>
            <a:r>
              <a:rPr lang="fi-FI" dirty="0" smtClean="0"/>
              <a:t> </a:t>
            </a:r>
            <a:r>
              <a:rPr lang="fi-FI" dirty="0" smtClean="0"/>
              <a:t>älykännykkä, jossa </a:t>
            </a:r>
            <a:r>
              <a:rPr lang="fi-FI" dirty="0" err="1" smtClean="0"/>
              <a:t>kätköilysovellus</a:t>
            </a:r>
            <a:r>
              <a:rPr lang="fi-FI" dirty="0" smtClean="0"/>
              <a:t>, esim. c:geo</a:t>
            </a:r>
            <a:endParaRPr lang="fi-FI" dirty="0" smtClean="0"/>
          </a:p>
          <a:p>
            <a:r>
              <a:rPr lang="fi-FI" dirty="0" smtClean="0"/>
              <a:t>Ulkoiluvaatteet</a:t>
            </a:r>
          </a:p>
          <a:p>
            <a:pPr lvl="1"/>
            <a:r>
              <a:rPr lang="fi-FI" dirty="0" smtClean="0"/>
              <a:t>Ulkoiluun sopivat, saattavat likaantua</a:t>
            </a:r>
          </a:p>
          <a:p>
            <a:pPr lvl="1"/>
            <a:r>
              <a:rPr lang="fi-FI" dirty="0" smtClean="0"/>
              <a:t>Hanskat lasinsiruja ja muita teräviä varten</a:t>
            </a:r>
          </a:p>
          <a:p>
            <a:r>
              <a:rPr lang="fi-FI" dirty="0" smtClean="0"/>
              <a:t>Kynä</a:t>
            </a:r>
          </a:p>
          <a:p>
            <a:r>
              <a:rPr lang="fi-FI" dirty="0" smtClean="0"/>
              <a:t>Taskulamppu, joskus UV-valo</a:t>
            </a:r>
          </a:p>
          <a:p>
            <a:r>
              <a:rPr lang="fi-FI" dirty="0" smtClean="0"/>
              <a:t>Mahdollisesti myös yleistyökalu, teleskooppimakkaratikku, pinsetit, kolikko, </a:t>
            </a:r>
            <a:r>
              <a:rPr lang="fi-FI" dirty="0" err="1" smtClean="0"/>
              <a:t>jeesusteippiä</a:t>
            </a:r>
            <a:r>
              <a:rPr lang="fi-FI" dirty="0" smtClean="0"/>
              <a:t>, narua, rautalankaa, onki jne.</a:t>
            </a:r>
          </a:p>
          <a:p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Tarvittavia välineitä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15</a:t>
            </a:fld>
            <a:endParaRPr lang="fi-FI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Internet on oleellinen osa kätköilyä</a:t>
            </a:r>
          </a:p>
          <a:p>
            <a:pPr lvl="1"/>
            <a:r>
              <a:rPr lang="fi-FI" dirty="0" smtClean="0"/>
              <a:t>Kätkökuvaukset koordinaatteineen</a:t>
            </a:r>
          </a:p>
          <a:p>
            <a:pPr lvl="1"/>
            <a:r>
              <a:rPr lang="fi-FI" dirty="0" smtClean="0"/>
              <a:t>Kartat</a:t>
            </a:r>
          </a:p>
          <a:p>
            <a:pPr lvl="1"/>
            <a:r>
              <a:rPr lang="fi-FI" dirty="0" smtClean="0"/>
              <a:t>Hakukoneet mysteereihin</a:t>
            </a:r>
          </a:p>
          <a:p>
            <a:pPr lvl="1"/>
            <a:r>
              <a:rPr lang="fi-FI" dirty="0" smtClean="0"/>
              <a:t>Keskustelufoorumit</a:t>
            </a:r>
          </a:p>
          <a:p>
            <a:pPr lvl="2"/>
            <a:r>
              <a:rPr lang="fi-FI" dirty="0" smtClean="0"/>
              <a:t>Yhteydenpito muihin kätköilijöihin</a:t>
            </a:r>
          </a:p>
          <a:p>
            <a:pPr lvl="2"/>
            <a:r>
              <a:rPr lang="fi-FI" dirty="0" smtClean="0"/>
              <a:t>kysymyksiä/vastauksia/mielipiteitä</a:t>
            </a:r>
          </a:p>
          <a:p>
            <a:pPr lvl="2">
              <a:buNone/>
            </a:pP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Kätköily ja internet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16</a:t>
            </a:fld>
            <a:endParaRPr lang="fi-FI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>
                <a:hlinkClick r:id="rId2"/>
              </a:rPr>
              <a:t>http://www.geocaching.com</a:t>
            </a:r>
            <a:endParaRPr lang="fi-FI" dirty="0" smtClean="0"/>
          </a:p>
          <a:p>
            <a:pPr lvl="1"/>
            <a:r>
              <a:rPr lang="fi-FI" dirty="0" smtClean="0"/>
              <a:t>Virallinen sivusto, kätkökuvaukset, loggaukset</a:t>
            </a:r>
          </a:p>
          <a:p>
            <a:r>
              <a:rPr lang="fi-FI" dirty="0" smtClean="0">
                <a:hlinkClick r:id="rId3"/>
              </a:rPr>
              <a:t>http://www.geocache.fi</a:t>
            </a:r>
            <a:endParaRPr lang="fi-FI" dirty="0" smtClean="0"/>
          </a:p>
          <a:p>
            <a:pPr lvl="1"/>
            <a:r>
              <a:rPr lang="fi-FI" dirty="0" smtClean="0"/>
              <a:t>Suomen kansallinen sivusto, paljon tietoa suomeksi</a:t>
            </a:r>
          </a:p>
          <a:p>
            <a:pPr fontAlgn="ctr"/>
            <a:r>
              <a:rPr lang="fi-FI" dirty="0" smtClean="0">
                <a:hlinkClick r:id="rId4"/>
              </a:rPr>
              <a:t>https://</a:t>
            </a:r>
            <a:r>
              <a:rPr lang="fi-FI" dirty="0" smtClean="0">
                <a:hlinkClick r:id="rId4"/>
              </a:rPr>
              <a:t>fi.wikipedia.org/wiki/Geokätköily</a:t>
            </a:r>
            <a:endParaRPr lang="fi-FI" dirty="0" smtClean="0"/>
          </a:p>
          <a:p>
            <a:pPr lvl="1" fontAlgn="ctr"/>
            <a:r>
              <a:rPr lang="fi-FI" dirty="0" smtClean="0"/>
              <a:t>Tietoa </a:t>
            </a:r>
            <a:r>
              <a:rPr lang="fi-FI" dirty="0" err="1" smtClean="0"/>
              <a:t>kätköilystä</a:t>
            </a:r>
            <a:r>
              <a:rPr lang="fi-FI" dirty="0" smtClean="0"/>
              <a:t> </a:t>
            </a:r>
            <a:r>
              <a:rPr lang="fi-FI" dirty="0" err="1" smtClean="0"/>
              <a:t>wikipediassa</a:t>
            </a:r>
            <a:endParaRPr lang="fi-FI" dirty="0" smtClean="0"/>
          </a:p>
          <a:p>
            <a:r>
              <a:rPr lang="fi-FI" dirty="0" smtClean="0">
                <a:hlinkClick r:id="rId5"/>
              </a:rPr>
              <a:t>http</a:t>
            </a:r>
            <a:r>
              <a:rPr lang="fi-FI" dirty="0" smtClean="0">
                <a:hlinkClick r:id="rId5"/>
              </a:rPr>
              <a:t>://personal.inet.fi/hima/pekkar</a:t>
            </a:r>
            <a:endParaRPr lang="fi-FI" dirty="0" smtClean="0"/>
          </a:p>
          <a:p>
            <a:pPr lvl="1"/>
            <a:r>
              <a:rPr lang="fi-FI" dirty="0" smtClean="0"/>
              <a:t>Pekan kätköilysivut, hyvää käytännön tietoa</a:t>
            </a:r>
          </a:p>
          <a:p>
            <a:r>
              <a:rPr lang="fi-FI" dirty="0" smtClean="0">
                <a:hlinkClick r:id="rId6"/>
              </a:rPr>
              <a:t>http://www.kivenalla.fi</a:t>
            </a:r>
            <a:endParaRPr lang="fi-FI" dirty="0" smtClean="0"/>
          </a:p>
          <a:p>
            <a:pPr lvl="1"/>
            <a:r>
              <a:rPr lang="fi-FI" dirty="0" smtClean="0"/>
              <a:t>Suomalainen nettikauppa, josta saa kätköilytarvikkeita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Tärkeimmät sivustot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17</a:t>
            </a:fld>
            <a:endParaRPr lang="fi-FI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GPS, Global Position System, paikannusjärjestelmä</a:t>
            </a:r>
          </a:p>
          <a:p>
            <a:r>
              <a:rPr lang="fi-FI" dirty="0" smtClean="0"/>
              <a:t>TB, Travel Bug, matkalainen, joka kiertää kätköstä toiselle</a:t>
            </a:r>
          </a:p>
          <a:p>
            <a:r>
              <a:rPr lang="fi-FI" dirty="0" smtClean="0"/>
              <a:t>GC, Geo Coin, kuin TB, mutta kolikko</a:t>
            </a:r>
          </a:p>
          <a:p>
            <a:r>
              <a:rPr lang="fi-FI" dirty="0" smtClean="0"/>
              <a:t>TFTC, Thank For The Cache, kiitetään tekijää kätköstä</a:t>
            </a:r>
          </a:p>
          <a:p>
            <a:r>
              <a:rPr lang="fi-FI" dirty="0" smtClean="0"/>
              <a:t>FTF, First To Find, kätkön ensimmäinen löytäjä</a:t>
            </a:r>
          </a:p>
          <a:p>
            <a:r>
              <a:rPr lang="fi-FI" dirty="0" smtClean="0"/>
              <a:t>Jästi, kätköilystä tietämätön ohikulkija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Yleisimpiä lyhenteitä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18</a:t>
            </a:fld>
            <a:endParaRPr lang="fi-FI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Tunnusten luominen </a:t>
            </a:r>
            <a:r>
              <a:rPr lang="fi-FI" dirty="0" smtClean="0">
                <a:hlinkClick r:id="rId2"/>
              </a:rPr>
              <a:t>http://www.geocaching.com</a:t>
            </a:r>
            <a:r>
              <a:rPr lang="fi-FI" dirty="0" smtClean="0"/>
              <a:t> </a:t>
            </a:r>
            <a:r>
              <a:rPr lang="fi-FI" dirty="0" smtClean="0"/>
              <a:t>sivulle</a:t>
            </a:r>
          </a:p>
          <a:p>
            <a:r>
              <a:rPr lang="fi-FI" dirty="0" err="1" smtClean="0"/>
              <a:t>GPS-laitteen</a:t>
            </a:r>
            <a:r>
              <a:rPr lang="fi-FI" dirty="0" smtClean="0"/>
              <a:t> hankinta tai </a:t>
            </a:r>
            <a:r>
              <a:rPr lang="fi-FI" dirty="0" err="1" smtClean="0"/>
              <a:t>kätköilyappsin</a:t>
            </a:r>
            <a:r>
              <a:rPr lang="fi-FI" dirty="0" smtClean="0"/>
              <a:t> lataaminen älykännykkään (esim. c:geo)</a:t>
            </a:r>
            <a:endParaRPr lang="fi-FI" dirty="0" smtClean="0"/>
          </a:p>
          <a:p>
            <a:r>
              <a:rPr lang="fi-FI" dirty="0" smtClean="0"/>
              <a:t>Haettavan kätkön valinta ja kätkökuvauksen </a:t>
            </a:r>
            <a:r>
              <a:rPr lang="fi-FI" dirty="0" smtClean="0"/>
              <a:t>lukeminen ja koordinaatit </a:t>
            </a:r>
            <a:endParaRPr lang="fi-FI" dirty="0" smtClean="0"/>
          </a:p>
          <a:p>
            <a:r>
              <a:rPr lang="fi-FI" dirty="0" smtClean="0"/>
              <a:t>Kätkön tietojen lataaminen </a:t>
            </a:r>
            <a:r>
              <a:rPr lang="fi-FI" dirty="0" err="1" smtClean="0"/>
              <a:t>GPS-laitteeseen</a:t>
            </a:r>
            <a:r>
              <a:rPr lang="fi-FI" dirty="0" smtClean="0"/>
              <a:t> tai älykännykän  sovellusohjelman käyttö</a:t>
            </a:r>
            <a:endParaRPr lang="fi-FI" dirty="0" smtClean="0"/>
          </a:p>
          <a:p>
            <a:r>
              <a:rPr lang="fi-FI" dirty="0" smtClean="0"/>
              <a:t>Kätkön etsiminen maastosta</a:t>
            </a:r>
          </a:p>
          <a:p>
            <a:r>
              <a:rPr lang="fi-FI" dirty="0" smtClean="0"/>
              <a:t>Kätkön loggaus purkkiin</a:t>
            </a:r>
          </a:p>
          <a:p>
            <a:r>
              <a:rPr lang="fi-FI" dirty="0" smtClean="0"/>
              <a:t>Kätkön loggaus </a:t>
            </a:r>
            <a:r>
              <a:rPr lang="fi-FI" dirty="0" smtClean="0">
                <a:hlinkClick r:id="rId2"/>
              </a:rPr>
              <a:t>http://www.geocaching.com</a:t>
            </a:r>
            <a:r>
              <a:rPr lang="fi-FI" dirty="0" smtClean="0"/>
              <a:t> </a:t>
            </a:r>
            <a:r>
              <a:rPr lang="fi-FI" dirty="0" smtClean="0"/>
              <a:t>sivulle</a:t>
            </a:r>
            <a:endParaRPr lang="fi-FI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Kätkön etsinnän aloittaminen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19</a:t>
            </a:fld>
            <a:endParaRPr lang="fi-F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183880" cy="4541722"/>
          </a:xfrm>
        </p:spPr>
        <p:txBody>
          <a:bodyPr>
            <a:normAutofit/>
          </a:bodyPr>
          <a:lstStyle/>
          <a:p>
            <a:r>
              <a:rPr lang="fi-FI" dirty="0" smtClean="0"/>
              <a:t>Hauska harrastus</a:t>
            </a:r>
          </a:p>
          <a:p>
            <a:pPr lvl="1"/>
            <a:r>
              <a:rPr lang="fi-FI" dirty="0" smtClean="0"/>
              <a:t>Terveellistä liikuntaa ja ulkoilua, tutustumista uusiin paikkoihin </a:t>
            </a:r>
          </a:p>
          <a:p>
            <a:pPr lvl="1"/>
            <a:r>
              <a:rPr lang="fi-FI" dirty="0" smtClean="0"/>
              <a:t>Aivojumppaa, kehittävää, opettavaa</a:t>
            </a:r>
          </a:p>
          <a:p>
            <a:pPr lvl="1"/>
            <a:r>
              <a:rPr lang="fi-FI" dirty="0" smtClean="0"/>
              <a:t>Sosiaalista toimintaa</a:t>
            </a:r>
          </a:p>
          <a:p>
            <a:pPr lvl="1"/>
            <a:r>
              <a:rPr lang="fi-FI" dirty="0" smtClean="0"/>
              <a:t>Mahdollista likimain jokaiselle ja koko perheelle</a:t>
            </a:r>
          </a:p>
          <a:p>
            <a:pPr lvl="1"/>
            <a:r>
              <a:rPr lang="fi-FI" dirty="0" smtClean="0"/>
              <a:t>Maailmanlaajuista toimintaa</a:t>
            </a:r>
          </a:p>
          <a:p>
            <a:r>
              <a:rPr lang="fi-FI" dirty="0" smtClean="0"/>
              <a:t>Kätkön etsimistä</a:t>
            </a:r>
          </a:p>
          <a:p>
            <a:pPr lvl="1"/>
            <a:r>
              <a:rPr lang="fi-FI" dirty="0" smtClean="0"/>
              <a:t>Kätköjen kuvaukset haetaan nettisovelluksesta</a:t>
            </a:r>
          </a:p>
          <a:p>
            <a:pPr lvl="1"/>
            <a:r>
              <a:rPr lang="fi-FI" dirty="0" smtClean="0"/>
              <a:t>Kätköt etsitään </a:t>
            </a:r>
            <a:r>
              <a:rPr lang="fi-FI" dirty="0" err="1" smtClean="0"/>
              <a:t>GPS-laitteen</a:t>
            </a:r>
            <a:r>
              <a:rPr lang="fi-FI" dirty="0" smtClean="0"/>
              <a:t> tai älykännykän avulla,</a:t>
            </a:r>
          </a:p>
          <a:p>
            <a:pPr lvl="2">
              <a:buNone/>
            </a:pPr>
            <a:r>
              <a:rPr lang="fi-FI" dirty="0" smtClean="0"/>
              <a:t>suunnistusta lisämausteilla</a:t>
            </a:r>
          </a:p>
          <a:p>
            <a:pPr lvl="1"/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on geokätköily?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2</a:t>
            </a:fld>
            <a:endParaRPr lang="fi-FI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/>
          </a:bodyPr>
          <a:lstStyle/>
          <a:p>
            <a:r>
              <a:rPr lang="fi-FI" dirty="0" smtClean="0"/>
              <a:t>Periaatteessa kuka tahansa kätköilijä voi piilottaa kätkön</a:t>
            </a:r>
          </a:p>
          <a:p>
            <a:pPr lvl="1"/>
            <a:r>
              <a:rPr lang="fi-FI" dirty="0" smtClean="0"/>
              <a:t>Huoltovastuu!</a:t>
            </a:r>
          </a:p>
          <a:p>
            <a:pPr lvl="1"/>
            <a:r>
              <a:rPr lang="fi-FI" dirty="0" smtClean="0"/>
              <a:t>Kannattaa tehdä ensimmäinen vasta, kun on jo muutaman sadan kätkön hakukokemus</a:t>
            </a:r>
          </a:p>
          <a:p>
            <a:pPr lvl="1"/>
            <a:r>
              <a:rPr lang="fi-FI" dirty="0" smtClean="0"/>
              <a:t>Yksityisellä alueella tai luonnonpuistossa/-suojelualueella tarvitaan lupa/ilmoitus maanomistajalle</a:t>
            </a:r>
          </a:p>
          <a:p>
            <a:pPr lvl="1"/>
            <a:r>
              <a:rPr lang="fi-FI" dirty="0" smtClean="0"/>
              <a:t>Ei saa olla liian lähellä toista kätköä (161 metriä)</a:t>
            </a:r>
          </a:p>
          <a:p>
            <a:pPr lvl="1"/>
            <a:r>
              <a:rPr lang="fi-FI" dirty="0" smtClean="0"/>
              <a:t>Kätkökuvaus </a:t>
            </a:r>
            <a:r>
              <a:rPr lang="fi-FI" dirty="0" err="1" smtClean="0"/>
              <a:t>geocaching.com-sivustolle</a:t>
            </a:r>
            <a:r>
              <a:rPr lang="fi-FI" dirty="0" smtClean="0"/>
              <a:t>. Ohjelma opastaa tekoa</a:t>
            </a:r>
          </a:p>
          <a:p>
            <a:pPr lvl="1"/>
            <a:r>
              <a:rPr lang="fi-FI" dirty="0" smtClean="0"/>
              <a:t>Kuvauksen mukainen kätkö tai kätköpurkki</a:t>
            </a:r>
          </a:p>
          <a:p>
            <a:pPr lvl="1"/>
            <a:r>
              <a:rPr lang="fi-FI" dirty="0" smtClean="0"/>
              <a:t>Kätkö tarvitsee hyväksynnän virallisilta valvojilta ennen kuin se julkaistaan nettisivulla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Kätkön tekeminen ja piilottaminen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20</a:t>
            </a:fld>
            <a:endParaRPr lang="fi-FI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Jäikö kysyttävää?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Kysymyksiä?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21</a:t>
            </a:fld>
            <a:endParaRPr lang="fi-FI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Sitä välillä tarvitaan </a:t>
            </a:r>
            <a:r>
              <a:rPr lang="fi-FI" dirty="0" smtClean="0">
                <a:sym typeface="Wingdings" pitchFamily="2" charset="2"/>
              </a:rPr>
              <a:t>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Onnea etsintään!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22</a:t>
            </a:fld>
            <a:endParaRPr lang="fi-F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GPS-järjestelmän</a:t>
            </a:r>
            <a:r>
              <a:rPr lang="fi-FI" dirty="0" smtClean="0"/>
              <a:t> häirintäsignaalin poistaminen mahdollisti tarkan paikallistamisen 1.5.2000</a:t>
            </a:r>
          </a:p>
          <a:p>
            <a:r>
              <a:rPr lang="fi-FI" dirty="0" smtClean="0"/>
              <a:t>Ensimmäinen kätkö piilotettiin USA:ssa 3.5.2000</a:t>
            </a:r>
          </a:p>
          <a:p>
            <a:r>
              <a:rPr lang="fi-FI" dirty="0" smtClean="0"/>
              <a:t>Suomen ensimmäinen 30.9.2000 Keravalle</a:t>
            </a:r>
          </a:p>
          <a:p>
            <a:pPr lvl="1"/>
            <a:r>
              <a:rPr lang="fi-FI" dirty="0" smtClean="0"/>
              <a:t>Yhä olemassa</a:t>
            </a:r>
          </a:p>
          <a:p>
            <a:r>
              <a:rPr lang="fi-FI" dirty="0" smtClean="0"/>
              <a:t>Kätköilijät tekevät erilaisia kätköjä toisilleen ja viralliset valvojat tarkistavat niiden hyväksyttävyyden ennen niiden julkaisua</a:t>
            </a:r>
          </a:p>
          <a:p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Kätköilyn historiaa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3</a:t>
            </a:fld>
            <a:endParaRPr lang="fi-F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Kätköjä on hyvin paljon ympäriinsä, vain mielikuvitus on rajana. Pääsääntöisesti ulkona</a:t>
            </a:r>
          </a:p>
          <a:p>
            <a:pPr lvl="1"/>
            <a:r>
              <a:rPr lang="fi-FI" dirty="0" smtClean="0"/>
              <a:t>Maastossa</a:t>
            </a:r>
          </a:p>
          <a:p>
            <a:pPr lvl="2"/>
            <a:r>
              <a:rPr lang="fi-FI" dirty="0" smtClean="0"/>
              <a:t>Kiven alla, puussa, juurakossa, kannossa, kalliolla, näköalapaikalla, luolassa, saaressa, järvessä</a:t>
            </a:r>
          </a:p>
          <a:p>
            <a:pPr lvl="1"/>
            <a:r>
              <a:rPr lang="fi-FI" dirty="0" smtClean="0"/>
              <a:t>Kaupungissa</a:t>
            </a:r>
          </a:p>
          <a:p>
            <a:pPr lvl="2"/>
            <a:r>
              <a:rPr lang="fi-FI" dirty="0" smtClean="0"/>
              <a:t>Ovenpielessä, ikkunalaudalla, rännin takana, muurin kolossa, sähkökaapin seinässä, aidan tolpassa</a:t>
            </a:r>
          </a:p>
          <a:p>
            <a:r>
              <a:rPr lang="fi-FI" dirty="0" smtClean="0"/>
              <a:t>Suomessa on noin 45 000 kätköä ja koko maailmassa noin 3 000 000 </a:t>
            </a:r>
          </a:p>
          <a:p>
            <a:r>
              <a:rPr lang="fi-FI" dirty="0" err="1" smtClean="0"/>
              <a:t>Kätköilijöitä</a:t>
            </a:r>
            <a:r>
              <a:rPr lang="fi-FI" dirty="0" smtClean="0"/>
              <a:t> Suomessa n. 40 000 ja yli 3 milj. koko maailmassa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Missä kätköjä on?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4</a:t>
            </a:fld>
            <a:endParaRPr lang="fi-F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328592"/>
          </a:xfrm>
        </p:spPr>
        <p:txBody>
          <a:bodyPr>
            <a:normAutofit/>
          </a:bodyPr>
          <a:lstStyle/>
          <a:p>
            <a:r>
              <a:rPr lang="fi-FI" dirty="0" smtClean="0"/>
              <a:t>Netissä </a:t>
            </a:r>
            <a:r>
              <a:rPr lang="fi-FI" dirty="0" err="1" smtClean="0"/>
              <a:t>Geocaching.com-sivustolla</a:t>
            </a:r>
            <a:r>
              <a:rPr lang="fi-FI" dirty="0" smtClean="0"/>
              <a:t> julkaistaan kätkön kuvaukset, joissa tietoa</a:t>
            </a:r>
          </a:p>
          <a:p>
            <a:pPr lvl="1"/>
            <a:r>
              <a:rPr lang="fi-FI" dirty="0" smtClean="0"/>
              <a:t>kätkön koosta, vaikeudesta, maastosta. Joskus myös lisävinkkejä</a:t>
            </a:r>
          </a:p>
          <a:p>
            <a:pPr lvl="1"/>
            <a:r>
              <a:rPr lang="fi-FI" dirty="0" smtClean="0"/>
              <a:t>Kätkön paikka kartalla</a:t>
            </a:r>
          </a:p>
          <a:p>
            <a:pPr lvl="1"/>
            <a:r>
              <a:rPr lang="fi-FI" dirty="0" smtClean="0"/>
              <a:t>Edellisten kävijöiden </a:t>
            </a:r>
            <a:r>
              <a:rPr lang="fi-FI" dirty="0" err="1" smtClean="0"/>
              <a:t>loggaukset</a:t>
            </a:r>
            <a:r>
              <a:rPr lang="fi-FI" dirty="0" smtClean="0"/>
              <a:t> </a:t>
            </a:r>
          </a:p>
          <a:p>
            <a:pPr lvl="1">
              <a:buNone/>
            </a:pPr>
            <a:r>
              <a:rPr lang="fi-FI" dirty="0" smtClean="0"/>
              <a:t>	antavat usein lisävihjeitä</a:t>
            </a:r>
          </a:p>
          <a:p>
            <a:r>
              <a:rPr lang="fi-FI" dirty="0" smtClean="0"/>
              <a:t>Koordinaattien avulla</a:t>
            </a:r>
          </a:p>
          <a:p>
            <a:pPr lvl="1"/>
            <a:r>
              <a:rPr lang="fi-FI" dirty="0" smtClean="0"/>
              <a:t>Koko maailma on jaettu pituus-</a:t>
            </a:r>
          </a:p>
          <a:p>
            <a:pPr lvl="1">
              <a:buNone/>
            </a:pPr>
            <a:r>
              <a:rPr lang="fi-FI" dirty="0" smtClean="0"/>
              <a:t>	ja leveyspiireihin, jokaisella </a:t>
            </a:r>
          </a:p>
          <a:p>
            <a:pPr lvl="1">
              <a:buNone/>
            </a:pPr>
            <a:r>
              <a:rPr lang="fi-FI" dirty="0" smtClean="0"/>
              <a:t>	paikalla maailmassa on omat </a:t>
            </a:r>
          </a:p>
          <a:p>
            <a:pPr lvl="1">
              <a:buNone/>
            </a:pPr>
            <a:r>
              <a:rPr lang="fi-FI" dirty="0" smtClean="0"/>
              <a:t>	koordinaatit. Koordinaatit muotoa</a:t>
            </a:r>
          </a:p>
          <a:p>
            <a:pPr lvl="1">
              <a:buNone/>
            </a:pPr>
            <a:r>
              <a:rPr lang="fi-FI" dirty="0" smtClean="0"/>
              <a:t>			N60°14.579’ E024°39.562’</a:t>
            </a:r>
          </a:p>
          <a:p>
            <a:pPr lvl="1">
              <a:buNone/>
            </a:pP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fi-FI" dirty="0" smtClean="0"/>
              <a:t>Miten kätköt löytyvät?</a:t>
            </a:r>
            <a:endParaRPr lang="fi-FI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708920"/>
            <a:ext cx="28575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5</a:t>
            </a:fld>
            <a:endParaRPr lang="fi-FI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GPS (</a:t>
            </a:r>
            <a:r>
              <a:rPr lang="fi-FI" dirty="0" err="1" smtClean="0"/>
              <a:t>Global</a:t>
            </a:r>
            <a:r>
              <a:rPr lang="fi-FI" dirty="0" smtClean="0"/>
              <a:t> Position System) -laitteen  tai kännykän  </a:t>
            </a:r>
            <a:r>
              <a:rPr lang="fi-FI" dirty="0" err="1" smtClean="0"/>
              <a:t>kätköilysovelluksen</a:t>
            </a:r>
            <a:r>
              <a:rPr lang="fi-FI" dirty="0" smtClean="0"/>
              <a:t> kartan avulla</a:t>
            </a:r>
          </a:p>
          <a:p>
            <a:pPr lvl="1"/>
            <a:r>
              <a:rPr lang="fi-FI" sz="2400" dirty="0" smtClean="0"/>
              <a:t>Lähestyttäessä kätköä etäämmältä</a:t>
            </a:r>
          </a:p>
          <a:p>
            <a:pPr lvl="1"/>
            <a:r>
              <a:rPr lang="fi-FI" sz="2400" dirty="0" smtClean="0"/>
              <a:t>Usein myös kätkön lähellä kaupungeissa, missä </a:t>
            </a:r>
            <a:r>
              <a:rPr lang="fi-FI" sz="2400" dirty="0" err="1" smtClean="0"/>
              <a:t>GPS:n</a:t>
            </a:r>
            <a:r>
              <a:rPr lang="fi-FI" sz="2400" dirty="0" smtClean="0"/>
              <a:t> tarkkuus voi olla huono rakennusten takia</a:t>
            </a:r>
          </a:p>
          <a:p>
            <a:pPr lvl="1"/>
            <a:endParaRPr lang="fi-FI" dirty="0" smtClean="0"/>
          </a:p>
          <a:p>
            <a:r>
              <a:rPr lang="fi-FI" dirty="0" err="1" smtClean="0"/>
              <a:t>GPS:n</a:t>
            </a:r>
            <a:r>
              <a:rPr lang="fi-FI" dirty="0" smtClean="0"/>
              <a:t> tai kännykän kompassilla</a:t>
            </a:r>
          </a:p>
          <a:p>
            <a:pPr lvl="1"/>
            <a:r>
              <a:rPr lang="fi-FI" sz="2400" dirty="0" smtClean="0"/>
              <a:t>Kätköä lähestyttäessä</a:t>
            </a:r>
          </a:p>
          <a:p>
            <a:pPr lvl="1"/>
            <a:r>
              <a:rPr lang="fi-FI" sz="2400" dirty="0" smtClean="0"/>
              <a:t>Kertoo nykyisen sijaintisi sekä suunnan ja etäisyyden kätkölle</a:t>
            </a:r>
          </a:p>
          <a:p>
            <a:pPr lvl="1"/>
            <a:r>
              <a:rPr lang="fi-FI" sz="2400" dirty="0" smtClean="0"/>
              <a:t>Käyttää satelliitteja, ”näköyhteys” taivaalle on oltava</a:t>
            </a:r>
          </a:p>
          <a:p>
            <a:pPr lvl="1"/>
            <a:r>
              <a:rPr lang="fi-FI" sz="2400" dirty="0" smtClean="0"/>
              <a:t>Tarkimmillaan noin 1-3 metrin säteelle</a:t>
            </a:r>
          </a:p>
          <a:p>
            <a:pPr lvl="1"/>
            <a:endParaRPr lang="fi-FI" dirty="0" smtClean="0"/>
          </a:p>
          <a:p>
            <a:pPr lvl="1"/>
            <a:endParaRPr lang="fi-FI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Miten löydän koordinaatteihin?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6</a:t>
            </a:fld>
            <a:endParaRPr lang="fi-FI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Maasto-GPS</a:t>
            </a:r>
          </a:p>
          <a:p>
            <a:pPr lvl="1"/>
            <a:r>
              <a:rPr lang="fi-FI" dirty="0" smtClean="0"/>
              <a:t>retkeilykäyttöön suunniteltuja, voi olla useita karttoja pohjalla, esim. </a:t>
            </a:r>
            <a:r>
              <a:rPr lang="fi-FI" dirty="0" err="1" smtClean="0"/>
              <a:t>Open</a:t>
            </a:r>
            <a:r>
              <a:rPr lang="fi-FI" dirty="0" smtClean="0"/>
              <a:t> </a:t>
            </a:r>
            <a:r>
              <a:rPr lang="fi-FI" dirty="0" err="1" smtClean="0"/>
              <a:t>Street</a:t>
            </a:r>
            <a:r>
              <a:rPr lang="fi-FI" dirty="0" smtClean="0"/>
              <a:t> </a:t>
            </a:r>
            <a:r>
              <a:rPr lang="fi-FI" dirty="0" err="1" smtClean="0"/>
              <a:t>Map</a:t>
            </a:r>
            <a:r>
              <a:rPr lang="fi-FI" dirty="0" smtClean="0"/>
              <a:t> (</a:t>
            </a:r>
            <a:r>
              <a:rPr lang="fi-FI" dirty="0" err="1" smtClean="0"/>
              <a:t>OsM</a:t>
            </a:r>
            <a:r>
              <a:rPr lang="fi-FI" dirty="0" smtClean="0"/>
              <a:t>), Maastotietokanta (MTK Suomi)</a:t>
            </a:r>
          </a:p>
          <a:p>
            <a:pPr lvl="1"/>
            <a:endParaRPr lang="fi-FI" dirty="0" smtClean="0"/>
          </a:p>
          <a:p>
            <a:r>
              <a:rPr lang="fi-FI" dirty="0" err="1" smtClean="0"/>
              <a:t>Älykännykkä-GPS</a:t>
            </a:r>
            <a:endParaRPr lang="fi-FI" dirty="0" smtClean="0"/>
          </a:p>
          <a:p>
            <a:pPr lvl="1"/>
            <a:r>
              <a:rPr lang="fi-FI" dirty="0" smtClean="0"/>
              <a:t>Sisäinen tai ulkoinen </a:t>
            </a:r>
            <a:r>
              <a:rPr lang="fi-FI" dirty="0" err="1" smtClean="0"/>
              <a:t>GPS-mokkula</a:t>
            </a:r>
            <a:endParaRPr lang="fi-FI" dirty="0" smtClean="0"/>
          </a:p>
          <a:p>
            <a:pPr lvl="2"/>
            <a:r>
              <a:rPr lang="fi-FI" dirty="0" smtClean="0"/>
              <a:t>Sovellusohjelmisto, esim. ilmainen  </a:t>
            </a:r>
            <a:r>
              <a:rPr lang="fi-FI" b="1" dirty="0" smtClean="0"/>
              <a:t>c:geo </a:t>
            </a:r>
            <a:r>
              <a:rPr lang="fi-FI" dirty="0" smtClean="0"/>
              <a:t>tai</a:t>
            </a:r>
          </a:p>
          <a:p>
            <a:pPr lvl="2">
              <a:buNone/>
            </a:pPr>
            <a:r>
              <a:rPr lang="fi-FI" dirty="0" smtClean="0"/>
              <a:t>	https</a:t>
            </a:r>
            <a:r>
              <a:rPr lang="fi-FI" dirty="0" smtClean="0"/>
              <a:t>://www.geocaching.com/mobile/</a:t>
            </a:r>
            <a:endParaRPr lang="fi-FI" dirty="0" smtClean="0"/>
          </a:p>
          <a:p>
            <a:endParaRPr lang="fi-FI" sz="3300" dirty="0" smtClean="0"/>
          </a:p>
          <a:p>
            <a:r>
              <a:rPr lang="fi-FI" sz="3300" dirty="0" smtClean="0"/>
              <a:t>Autonavigaattorit</a:t>
            </a:r>
            <a:endParaRPr lang="fi-FI" sz="3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Millaisia GPS-vastaanottimia on?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7</a:t>
            </a:fld>
            <a:endParaRPr lang="fi-FI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fi-FI" dirty="0" err="1" smtClean="0"/>
              <a:t>Traditional</a:t>
            </a:r>
            <a:r>
              <a:rPr lang="fi-FI" dirty="0" smtClean="0"/>
              <a:t> – Tavallinen kätkö</a:t>
            </a:r>
          </a:p>
          <a:p>
            <a:pPr lvl="1"/>
            <a:r>
              <a:rPr lang="fi-FI" dirty="0" smtClean="0"/>
              <a:t>Kätkö löytyy suoraan koordinaattien ilmoittamasta paikasta</a:t>
            </a:r>
          </a:p>
          <a:p>
            <a:r>
              <a:rPr lang="fi-FI" dirty="0" err="1" smtClean="0"/>
              <a:t>Multi</a:t>
            </a:r>
            <a:r>
              <a:rPr lang="fi-FI" dirty="0" smtClean="0"/>
              <a:t> -  Moniosainen kätkö</a:t>
            </a:r>
          </a:p>
          <a:p>
            <a:pPr lvl="1"/>
            <a:r>
              <a:rPr lang="fi-FI" dirty="0" smtClean="0"/>
              <a:t>Sisältää useamman pisteen, </a:t>
            </a:r>
            <a:r>
              <a:rPr lang="fi-FI" dirty="0" smtClean="0"/>
              <a:t>joista löytyy koordinaatit seuraavaan pisteeseen. Viimeisenä varsinainen kätköpurkki.</a:t>
            </a:r>
            <a:endParaRPr lang="fi-FI" dirty="0" smtClean="0"/>
          </a:p>
          <a:p>
            <a:r>
              <a:rPr lang="fi-FI" dirty="0" err="1" smtClean="0"/>
              <a:t>Mystery</a:t>
            </a:r>
            <a:r>
              <a:rPr lang="fi-FI" dirty="0" smtClean="0"/>
              <a:t> - Mysteerikätkö</a:t>
            </a:r>
          </a:p>
          <a:p>
            <a:pPr lvl="1"/>
            <a:r>
              <a:rPr lang="fi-FI" dirty="0" smtClean="0"/>
              <a:t>Ratkaistava tehtävä koordinaattien saamiseksi</a:t>
            </a:r>
          </a:p>
          <a:p>
            <a:r>
              <a:rPr lang="fi-FI" dirty="0" err="1" smtClean="0"/>
              <a:t>Letterbox</a:t>
            </a:r>
            <a:endParaRPr lang="fi-FI" dirty="0" smtClean="0"/>
          </a:p>
          <a:p>
            <a:pPr lvl="1"/>
            <a:r>
              <a:rPr lang="fi-FI" dirty="0" err="1" smtClean="0"/>
              <a:t>Kätköilijöille</a:t>
            </a:r>
            <a:r>
              <a:rPr lang="fi-FI" dirty="0" smtClean="0"/>
              <a:t> tavallinen kätkö, mutta samalla partiolaisten (</a:t>
            </a:r>
            <a:r>
              <a:rPr lang="fi-FI" dirty="0" err="1" smtClean="0"/>
              <a:t>lodjaajien</a:t>
            </a:r>
            <a:r>
              <a:rPr lang="fi-FI" dirty="0" smtClean="0"/>
              <a:t>) ”</a:t>
            </a:r>
            <a:r>
              <a:rPr lang="fi-FI" dirty="0" err="1" smtClean="0"/>
              <a:t>geolodju</a:t>
            </a:r>
            <a:r>
              <a:rPr lang="fi-FI" dirty="0" smtClean="0"/>
              <a:t>”</a:t>
            </a:r>
          </a:p>
          <a:p>
            <a:r>
              <a:rPr lang="fi-FI" dirty="0" err="1" smtClean="0"/>
              <a:t>Webcam</a:t>
            </a:r>
            <a:r>
              <a:rPr lang="fi-FI" dirty="0" smtClean="0"/>
              <a:t> – </a:t>
            </a:r>
            <a:r>
              <a:rPr lang="fi-FI" dirty="0" err="1" smtClean="0"/>
              <a:t>Weppikamerakätkö</a:t>
            </a:r>
            <a:endParaRPr lang="fi-FI" dirty="0" smtClean="0"/>
          </a:p>
          <a:p>
            <a:pPr lvl="1"/>
            <a:r>
              <a:rPr lang="fi-FI" dirty="0" err="1" smtClean="0"/>
              <a:t>Loggaukseen</a:t>
            </a:r>
            <a:r>
              <a:rPr lang="fi-FI" dirty="0" smtClean="0"/>
              <a:t> liitettävä kuva käynnistä kameran </a:t>
            </a:r>
            <a:r>
              <a:rPr lang="fi-FI" dirty="0" smtClean="0"/>
              <a:t>luona</a:t>
            </a:r>
          </a:p>
          <a:p>
            <a:endParaRPr lang="fi-FI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2114"/>
          </a:xfrm>
        </p:spPr>
        <p:txBody>
          <a:bodyPr/>
          <a:lstStyle/>
          <a:p>
            <a:r>
              <a:rPr lang="fi-FI" dirty="0" smtClean="0"/>
              <a:t>Kätköjen tyypit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8</a:t>
            </a:fld>
            <a:endParaRPr lang="fi-F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467544" y="404664"/>
            <a:ext cx="8676456" cy="6512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fi-FI" sz="2700" dirty="0" err="1" smtClean="0"/>
              <a:t>Virtual</a:t>
            </a:r>
            <a:r>
              <a:rPr lang="fi-FI" sz="2700" dirty="0" smtClean="0"/>
              <a:t> -  Virtuaalikätkö</a:t>
            </a:r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r>
              <a:rPr lang="fi-FI" sz="2300" dirty="0" smtClean="0"/>
              <a:t>Ei </a:t>
            </a:r>
            <a:r>
              <a:rPr lang="fi-FI" sz="2300" dirty="0" err="1" smtClean="0"/>
              <a:t>purkkkia</a:t>
            </a:r>
            <a:r>
              <a:rPr lang="fi-FI" sz="2300" dirty="0" smtClean="0"/>
              <a:t>, pitää löytää paikalle ja todentaa käynti  valokuvalla tai muulla tehtävällä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fi-FI" sz="2700" dirty="0" err="1" smtClean="0"/>
              <a:t>Earthcache</a:t>
            </a:r>
            <a:r>
              <a:rPr lang="fi-FI" sz="2700" dirty="0" smtClean="0"/>
              <a:t> - Maastokätkö</a:t>
            </a:r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r>
              <a:rPr lang="fi-FI" sz="2300" dirty="0" smtClean="0"/>
              <a:t>Esittelee </a:t>
            </a:r>
            <a:r>
              <a:rPr lang="fi-FI" sz="2300" dirty="0" smtClean="0"/>
              <a:t>jonkin opettavaisen maastokohdan, luonnonilmiön tms. </a:t>
            </a:r>
            <a:r>
              <a:rPr lang="fi-FI" sz="2300" dirty="0" err="1" smtClean="0"/>
              <a:t>Loggauksen</a:t>
            </a:r>
            <a:r>
              <a:rPr lang="fi-FI" sz="2300" dirty="0" smtClean="0"/>
              <a:t> saa </a:t>
            </a:r>
            <a:r>
              <a:rPr lang="fi-FI" sz="2300" dirty="0" smtClean="0"/>
              <a:t>tehdä tehtävien suorituksen </a:t>
            </a:r>
            <a:r>
              <a:rPr lang="fi-FI" sz="2300" dirty="0" smtClean="0"/>
              <a:t>ja </a:t>
            </a:r>
            <a:r>
              <a:rPr lang="fi-FI" sz="2300" dirty="0" smtClean="0"/>
              <a:t>vastausten lähettämisen jälkeen</a:t>
            </a:r>
            <a:endParaRPr lang="fi-FI" sz="2300" dirty="0" smtClean="0"/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fi-FI" sz="2700" dirty="0" smtClean="0"/>
              <a:t>CITO (</a:t>
            </a:r>
            <a:r>
              <a:rPr lang="fi-FI" sz="2700" dirty="0" err="1" smtClean="0"/>
              <a:t>Cache</a:t>
            </a:r>
            <a:r>
              <a:rPr lang="fi-FI" sz="2700" dirty="0" smtClean="0"/>
              <a:t> In </a:t>
            </a:r>
            <a:r>
              <a:rPr lang="fi-FI" sz="2700" dirty="0" err="1" smtClean="0"/>
              <a:t>Trash</a:t>
            </a:r>
            <a:r>
              <a:rPr lang="fi-FI" sz="2700" dirty="0" smtClean="0"/>
              <a:t> Out)-  Siivoustapahtuma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fi-FI" sz="2300" dirty="0" err="1" smtClean="0"/>
              <a:t>Siivottan</a:t>
            </a:r>
            <a:r>
              <a:rPr lang="fi-FI" sz="2300" dirty="0" smtClean="0"/>
              <a:t> jokin paikka ja osallistuminen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fi-FI" sz="2700" dirty="0" err="1" smtClean="0"/>
              <a:t>Wherigo-kätkö</a:t>
            </a:r>
            <a:endParaRPr lang="fi-FI" sz="2700" dirty="0" smtClean="0"/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r>
              <a:rPr lang="fi-FI" sz="2300" dirty="0" smtClean="0"/>
              <a:t>Erityinen ohjelma johdattaa kätkölle välipisteiden kautta. Esittelee tiettyyn aiheeseen </a:t>
            </a:r>
            <a:r>
              <a:rPr lang="fi-FI" sz="2300" smtClean="0"/>
              <a:t>liittyvät kohteet</a:t>
            </a:r>
            <a:endParaRPr lang="fi-FI" sz="2300" dirty="0" smtClean="0"/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fi-FI" sz="2700" dirty="0" err="1" smtClean="0"/>
              <a:t>Event</a:t>
            </a:r>
            <a:r>
              <a:rPr lang="fi-FI" sz="2700" dirty="0" smtClean="0"/>
              <a:t> -  </a:t>
            </a:r>
            <a:r>
              <a:rPr lang="fi-FI" sz="2700" dirty="0" err="1" smtClean="0"/>
              <a:t>kätköilijöiden</a:t>
            </a:r>
            <a:r>
              <a:rPr lang="fi-FI" sz="2700" dirty="0" smtClean="0"/>
              <a:t> tapaaminen</a:t>
            </a:r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r>
              <a:rPr lang="fi-FI" sz="2300" dirty="0" err="1" smtClean="0"/>
              <a:t>Event</a:t>
            </a:r>
            <a:r>
              <a:rPr lang="fi-FI" sz="2300" dirty="0" smtClean="0"/>
              <a:t>; grillijuhla</a:t>
            </a:r>
            <a:r>
              <a:rPr lang="fi-FI" sz="2300" dirty="0" smtClean="0"/>
              <a:t>, </a:t>
            </a:r>
            <a:r>
              <a:rPr lang="fi-FI" sz="2300" dirty="0" smtClean="0"/>
              <a:t>synttärit ym. Mega-tapahtuma, jossa yli 1000 ja </a:t>
            </a:r>
            <a:r>
              <a:rPr lang="fi-FI" sz="2300" dirty="0" err="1" smtClean="0"/>
              <a:t>GIGA-tapahtuma</a:t>
            </a:r>
            <a:r>
              <a:rPr lang="fi-FI" sz="2300" dirty="0" smtClean="0"/>
              <a:t> yli 4000 osallistujaa </a:t>
            </a:r>
            <a:endParaRPr lang="fi-FI" sz="2300" dirty="0" smtClean="0"/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endParaRPr lang="fi-FI" sz="2300" dirty="0" smtClean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F7D6C-D28C-431F-B1E9-A0CE302F8714}" type="slidenum">
              <a:rPr lang="fi-FI" smtClean="0"/>
              <a:pPr/>
              <a:t>9</a:t>
            </a:fld>
            <a:endParaRPr lang="fi-FI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1033</TotalTime>
  <Words>1080</Words>
  <Application>Microsoft Office PowerPoint</Application>
  <PresentationFormat>Näytössä katseltava diaesitys (4:3)</PresentationFormat>
  <Paragraphs>205</Paragraphs>
  <Slides>22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22</vt:i4>
      </vt:variant>
    </vt:vector>
  </HeadingPairs>
  <TitlesOfParts>
    <vt:vector size="23" baseType="lpstr">
      <vt:lpstr>Concourse</vt:lpstr>
      <vt:lpstr>Geokätköily</vt:lpstr>
      <vt:lpstr>Mitä on geokätköily?</vt:lpstr>
      <vt:lpstr>Kätköilyn historiaa</vt:lpstr>
      <vt:lpstr>Missä kätköjä on?</vt:lpstr>
      <vt:lpstr>Miten kätköt löytyvät?</vt:lpstr>
      <vt:lpstr>Miten löydän koordinaatteihin?</vt:lpstr>
      <vt:lpstr>Millaisia GPS-vastaanottimia on?</vt:lpstr>
      <vt:lpstr>Kätköjen tyypit</vt:lpstr>
      <vt:lpstr>Dia 9</vt:lpstr>
      <vt:lpstr>Kätköpurkkien koot</vt:lpstr>
      <vt:lpstr>Difficulty - Vaikeustasot</vt:lpstr>
      <vt:lpstr>Terrain arvo - Maastotasot </vt:lpstr>
      <vt:lpstr>Purkkien sisältö</vt:lpstr>
      <vt:lpstr>Kätkökuvaus</vt:lpstr>
      <vt:lpstr>Tarvittavia välineitä</vt:lpstr>
      <vt:lpstr>Kätköily ja internet</vt:lpstr>
      <vt:lpstr>Tärkeimmät sivustot</vt:lpstr>
      <vt:lpstr>Yleisimpiä lyhenteitä</vt:lpstr>
      <vt:lpstr>Kätkön etsinnän aloittaminen</vt:lpstr>
      <vt:lpstr>Kätkön tekeminen ja piilottaminen</vt:lpstr>
      <vt:lpstr>Kysymyksiä?</vt:lpstr>
      <vt:lpstr>Onnea etsintään!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Geokätköily</dc:title>
  <dc:creator>huikka</dc:creator>
  <cp:lastModifiedBy>Anita</cp:lastModifiedBy>
  <cp:revision>89</cp:revision>
  <dcterms:created xsi:type="dcterms:W3CDTF">2009-01-18T09:15:34Z</dcterms:created>
  <dcterms:modified xsi:type="dcterms:W3CDTF">2017-09-27T17:46:56Z</dcterms:modified>
</cp:coreProperties>
</file>